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9" r:id="rId2"/>
    <p:sldId id="256" r:id="rId3"/>
    <p:sldId id="257" r:id="rId4"/>
    <p:sldId id="258" r:id="rId5"/>
    <p:sldId id="260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8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3" autoAdjust="0"/>
    <p:restoredTop sz="94660"/>
  </p:normalViewPr>
  <p:slideViewPr>
    <p:cSldViewPr snapToGrid="0">
      <p:cViewPr varScale="1">
        <p:scale>
          <a:sx n="59" d="100"/>
          <a:sy n="59" d="100"/>
        </p:scale>
        <p:origin x="26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C0709-8D27-4229-87A6-5E53D227C28D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13F55-4FEC-4A23-8528-E1CC43E00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5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13F55-4FEC-4A23-8528-E1CC43E00E6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57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35677" y="1700034"/>
            <a:ext cx="5386648" cy="574393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816102" y="1847088"/>
            <a:ext cx="5225796" cy="544982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2846070" y="1690307"/>
            <a:ext cx="1165860" cy="853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2914650" y="1690308"/>
            <a:ext cx="1028700" cy="73152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8461" y="2788351"/>
            <a:ext cx="5101080" cy="34544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465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681" y="6242749"/>
            <a:ext cx="5102352" cy="67056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050" spc="6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050"/>
            </a:lvl2pPr>
            <a:lvl3pPr marL="685800" indent="0" algn="ctr">
              <a:buNone/>
              <a:defRPr sz="1050"/>
            </a:lvl3pPr>
            <a:lvl4pPr marL="1028700" indent="0" algn="ctr">
              <a:buNone/>
              <a:defRPr sz="1050"/>
            </a:lvl4pPr>
            <a:lvl5pPr marL="1371600" indent="0" algn="ctr">
              <a:buNone/>
              <a:defRPr sz="1050"/>
            </a:lvl5pPr>
            <a:lvl6pPr marL="1714500" indent="0" algn="ctr">
              <a:buNone/>
              <a:defRPr sz="1050"/>
            </a:lvl6pPr>
            <a:lvl7pPr marL="2057400" indent="0" algn="ctr">
              <a:buNone/>
              <a:defRPr sz="1050"/>
            </a:lvl7pPr>
            <a:lvl8pPr marL="2400300" indent="0" algn="ctr">
              <a:buNone/>
              <a:defRPr sz="1050"/>
            </a:lvl8pPr>
            <a:lvl9pPr marL="2743200" indent="0" algn="ctr">
              <a:buNone/>
              <a:defRPr sz="105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2948940" y="1769584"/>
            <a:ext cx="960120" cy="609600"/>
          </a:xfrm>
        </p:spPr>
        <p:txBody>
          <a:bodyPr/>
          <a:lstStyle>
            <a:lvl1pPr algn="ctr">
              <a:defRPr sz="82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828702" y="6948080"/>
            <a:ext cx="3321844" cy="304800"/>
          </a:xfrm>
        </p:spPr>
        <p:txBody>
          <a:bodyPr/>
          <a:lstStyle>
            <a:lvl1pPr algn="l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4841393" y="6949440"/>
            <a:ext cx="1187933" cy="3048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974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10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735677" y="1700034"/>
            <a:ext cx="5386648" cy="574393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816102" y="1847088"/>
            <a:ext cx="5225796" cy="544982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2846070" y="1690307"/>
            <a:ext cx="1165860" cy="853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2914650" y="1690308"/>
            <a:ext cx="1028700" cy="73152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538" y="2792412"/>
            <a:ext cx="5102352" cy="3450336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465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539" y="6242749"/>
            <a:ext cx="5102352" cy="67056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  <a:effectLst/>
              </a:defRPr>
            </a:lvl1pPr>
            <a:lvl2pPr marL="3429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48940" y="1767840"/>
            <a:ext cx="960120" cy="609600"/>
          </a:xfrm>
        </p:spPr>
        <p:txBody>
          <a:bodyPr/>
          <a:lstStyle>
            <a:lvl1pPr algn="ctr">
              <a:defRPr lang="en-US" sz="825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8509" y="6948080"/>
            <a:ext cx="3322701" cy="3048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0033" y="6948080"/>
            <a:ext cx="1188149" cy="304800"/>
          </a:xfrm>
        </p:spPr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178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2804160"/>
            <a:ext cx="2743200" cy="524256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6160" y="2804160"/>
            <a:ext cx="2743200" cy="524256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65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765779"/>
            <a:ext cx="2743200" cy="85344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3674531"/>
            <a:ext cx="2743200" cy="42672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765779"/>
            <a:ext cx="2743200" cy="85344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675441"/>
            <a:ext cx="2743200" cy="42672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61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61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24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38110" y="231648"/>
            <a:ext cx="4798886" cy="86807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5073968" y="231648"/>
            <a:ext cx="1645920" cy="86807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9225" y="809856"/>
            <a:ext cx="1367314" cy="219456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732" y="1209524"/>
            <a:ext cx="4071642" cy="6724952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9225" y="3048000"/>
            <a:ext cx="1367314" cy="46736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97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5846444" y="8413448"/>
            <a:ext cx="82296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5151120" y="365760"/>
            <a:ext cx="1491615" cy="841248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95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073968" y="231648"/>
            <a:ext cx="1645920" cy="86807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9225" y="804672"/>
            <a:ext cx="1368171" cy="2194560"/>
          </a:xfrm>
        </p:spPr>
        <p:txBody>
          <a:bodyPr anchor="b">
            <a:noAutofit/>
          </a:bodyPr>
          <a:lstStyle>
            <a:lvl1pPr algn="l">
              <a:defRPr sz="1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87" y="231648"/>
            <a:ext cx="4798886" cy="8680704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9225" y="3048000"/>
            <a:ext cx="1368171" cy="466953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97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800" rtl="0" eaLnBrk="1" latinLnBrk="0" hangingPunct="1">
              <a:defRPr lang="en-US" sz="675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48160" y="8412480"/>
            <a:ext cx="82296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151120" y="365760"/>
            <a:ext cx="1491615" cy="841248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637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34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57775" y="1016000"/>
            <a:ext cx="1328738" cy="7010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1016000"/>
            <a:ext cx="4543425" cy="7010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718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017" y="231648"/>
            <a:ext cx="6593967" cy="868070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856792"/>
            <a:ext cx="576072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804160"/>
            <a:ext cx="5760720" cy="524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076" y="8412480"/>
            <a:ext cx="154305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406FBB0-576D-4F53-9F2B-FA75462A30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7672" y="8412480"/>
            <a:ext cx="2962656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67537" y="8412480"/>
            <a:ext cx="82296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C2213C6-992D-40D6-897C-6827ED05B4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64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6511A-479E-33D3-F6B3-0E45BC432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C42CE454-CF2C-AA6D-55A5-22CEC2947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89" y="4851400"/>
            <a:ext cx="6005622" cy="366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037CEFB4-48F4-D4E4-BC76-7BF073AA6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92" y="615174"/>
            <a:ext cx="4990011" cy="347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7A60EE-7642-E54B-6E4B-C91F405EAC69}"/>
              </a:ext>
            </a:extLst>
          </p:cNvPr>
          <p:cNvSpPr txBox="1"/>
          <p:nvPr/>
        </p:nvSpPr>
        <p:spPr>
          <a:xfrm>
            <a:off x="1413509" y="1477007"/>
            <a:ext cx="4030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ЗАКОНЫ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РОДИТЕЛЬСКОЙ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ИСТИНЫ</a:t>
            </a:r>
          </a:p>
        </p:txBody>
      </p:sp>
    </p:spTree>
    <p:extLst>
      <p:ext uri="{BB962C8B-B14F-4D97-AF65-F5344CB8AC3E}">
        <p14:creationId xmlns:p14="http://schemas.microsoft.com/office/powerpoint/2010/main" val="32301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1EC0FE-893F-D5C7-EFD3-75D37CC9D626}"/>
              </a:ext>
            </a:extLst>
          </p:cNvPr>
          <p:cNvSpPr txBox="1"/>
          <p:nvPr/>
        </p:nvSpPr>
        <p:spPr>
          <a:xfrm>
            <a:off x="502920" y="307915"/>
            <a:ext cx="5852159" cy="914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16000"/>
              </a:lnSpc>
              <a:spcAft>
                <a:spcPts val="870"/>
              </a:spcAft>
            </a:pPr>
            <a:r>
              <a:rPr lang="ru-RU" sz="2400" b="1" dirty="0">
                <a:solidFill>
                  <a:srgbClr val="E36C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Любите своего ребёнка таким, какой он есть, и дорожите его любовью к вам!</a:t>
            </a:r>
            <a:r>
              <a:rPr lang="ru-RU" sz="2400" dirty="0">
                <a:solidFill>
                  <a:srgbClr val="E36C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D1A3F5-7DF9-9456-0CCA-B7AAF04C5BA9}"/>
              </a:ext>
            </a:extLst>
          </p:cNvPr>
          <p:cNvSpPr txBox="1"/>
          <p:nvPr/>
        </p:nvSpPr>
        <p:spPr>
          <a:xfrm>
            <a:off x="352697" y="1363526"/>
            <a:ext cx="6191793" cy="4264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1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Дорожите любовью своего ребёнка. Помните, от любви до ненависти только один шаг, не делайте необдуманных шагов! </a:t>
            </a:r>
          </a:p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2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унижайте своего ребёнка. Унижая его самого, вы формируете у него умение и навык унижения, который он сможет использовать по отношению к другим людям. Не исключено, что ими будете вы. </a:t>
            </a:r>
          </a:p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3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угрожайте своему ребёнку. Угрозы взрослого порождают ложь ребёнка, приводят к боязни и ненависти.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0DA155-0A1B-F394-9F91-417F99FFD16F}"/>
              </a:ext>
            </a:extLst>
          </p:cNvPr>
          <p:cNvSpPr txBox="1"/>
          <p:nvPr/>
        </p:nvSpPr>
        <p:spPr>
          <a:xfrm>
            <a:off x="352697" y="5628283"/>
            <a:ext cx="6191793" cy="304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>
              <a:lnSpc>
                <a:spcPct val="107000"/>
              </a:lnSpc>
              <a:spcAft>
                <a:spcPts val="150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4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налагайте запретов. В природе ребёнка - дух бунтарства. То, что категорически запрещено, очень хочется попробовать, не забывайте об этом. </a:t>
            </a:r>
          </a:p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5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опекайте своего ребёнка там, где можно обойтись без опеки; дайте возможность маленькому человеку самостоятельно стать большим. </a:t>
            </a:r>
          </a:p>
        </p:txBody>
      </p:sp>
    </p:spTree>
    <p:extLst>
      <p:ext uri="{BB962C8B-B14F-4D97-AF65-F5344CB8AC3E}">
        <p14:creationId xmlns:p14="http://schemas.microsoft.com/office/powerpoint/2010/main" val="236967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71D69-A9D2-BCD0-138D-9CFB7BF04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F53EF4-276E-9F4D-E11F-BBB1D007DFD3}"/>
              </a:ext>
            </a:extLst>
          </p:cNvPr>
          <p:cNvSpPr txBox="1"/>
          <p:nvPr/>
        </p:nvSpPr>
        <p:spPr>
          <a:xfrm>
            <a:off x="261257" y="271981"/>
            <a:ext cx="6361612" cy="8970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6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идите на поводу у своего ребёнка, умейте соблюдать меру своей любви и меру своей родительской ответственности. </a:t>
            </a:r>
          </a:p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7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Развивайте в себе чувство юмора. Учитесь смеяться над своими слабостями, разрешайте ребёнку смеяться вместе с вами. Учите ребёнка смеяться над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сабой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!!! Это лучше, чем если над ним будут смеяться другие. </a:t>
            </a:r>
          </a:p>
          <a:p>
            <a:pPr marL="6350" indent="-6350">
              <a:lnSpc>
                <a:spcPct val="107000"/>
              </a:lnSpc>
              <a:spcAft>
                <a:spcPts val="1510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8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читайте своему ребёнку бесконечные нотации, он их просто не слышит!!! </a:t>
            </a:r>
          </a:p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ru-RU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9</a:t>
            </a:r>
            <a:r>
              <a:rPr lang="ru-RU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350" indent="-6350">
              <a:lnSpc>
                <a:spcPct val="111000"/>
              </a:lnSpc>
              <a:spcAft>
                <a:spcPts val="15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Будьте всегда последовательны в своих требованиях. Хорошо ориентируйтесь в своих "да " и "нет". </a:t>
            </a:r>
          </a:p>
          <a:p>
            <a:pPr marL="6350" indent="-6350">
              <a:lnSpc>
                <a:spcPct val="107000"/>
              </a:lnSpc>
              <a:spcAft>
                <a:spcPts val="1245"/>
              </a:spcAft>
            </a:pPr>
            <a:r>
              <a:rPr lang="en-US" sz="1800" b="1" dirty="0" err="1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</a:t>
            </a:r>
            <a:r>
              <a:rPr lang="en-US" sz="1800" b="1" dirty="0">
                <a:solidFill>
                  <a:srgbClr val="E38232"/>
                </a:solidFill>
                <a:effectLst/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 10</a:t>
            </a:r>
            <a:r>
              <a:rPr lang="en-US" sz="1800" dirty="0">
                <a:solidFill>
                  <a:srgbClr val="E382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800" dirty="0">
              <a:solidFill>
                <a:srgbClr val="E3823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indent="-6350">
              <a:lnSpc>
                <a:spcPct val="111000"/>
              </a:lnSpc>
              <a:spcAft>
                <a:spcPts val="1225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лишайте своего ребёнка права быть ребёнком. Дайте ему возможность побыть озорником, бунтарём и шалуном. Период детства весьма быстротечен, а так много нужно успеть попробовать, прежде чем стать взрослым. Дайте возможность своему ребёнку быть им во время детства, иначе период детства будет продолжаться и в его взрослой жизни. Это может обернуться серьёзными последствиями и для вашего ребёнка, и для вас, родители! </a:t>
            </a:r>
          </a:p>
        </p:txBody>
      </p:sp>
    </p:spTree>
    <p:extLst>
      <p:ext uri="{BB962C8B-B14F-4D97-AF65-F5344CB8AC3E}">
        <p14:creationId xmlns:p14="http://schemas.microsoft.com/office/powerpoint/2010/main" val="412644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B6AC6-01F0-772D-E477-1CAE71AB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906E7B-0FB2-F1F8-6A6F-7A3B758A0226}"/>
              </a:ext>
            </a:extLst>
          </p:cNvPr>
          <p:cNvSpPr txBox="1"/>
          <p:nvPr/>
        </p:nvSpPr>
        <p:spPr>
          <a:xfrm>
            <a:off x="1312748" y="524738"/>
            <a:ext cx="4232505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E382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«Берегите своих детей»  </a:t>
            </a:r>
          </a:p>
          <a:p>
            <a:pPr algn="ctr"/>
            <a:endParaRPr lang="ru-RU" sz="2000" b="1" i="1" dirty="0">
              <a:solidFill>
                <a:srgbClr val="E382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 своих детей,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за шалости не ругайте.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Зло своих неудачных дней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на них не срывайте.</a:t>
            </a:r>
          </a:p>
          <a:p>
            <a:pPr algn="ctr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сердитесь на них всерьёз,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если они провинились,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нет дороже слёз,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 ресничек родных скатились</a:t>
            </a:r>
          </a:p>
          <a:p>
            <a:pPr algn="ctr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валит усталость с ног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Совладать с нею нету мочи,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 а к вам подойдёт сынок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руки протянет дочка.</a:t>
            </a:r>
          </a:p>
          <a:p>
            <a:pPr algn="ctr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Обнимите покрепче их,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ласки дороже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счастье – коротенький миг,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счастливыми поспешите.</a:t>
            </a:r>
          </a:p>
          <a:p>
            <a:pPr algn="ctr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растают как снег весной,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Промелькнут дни златые эти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покинут очаг родной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Повзрослевшие Ваши дети..</a:t>
            </a:r>
          </a:p>
        </p:txBody>
      </p:sp>
    </p:spTree>
    <p:extLst>
      <p:ext uri="{BB962C8B-B14F-4D97-AF65-F5344CB8AC3E}">
        <p14:creationId xmlns:p14="http://schemas.microsoft.com/office/powerpoint/2010/main" val="48949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F71AA-086C-B0CF-9CFD-D8187C7D8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07A5DD-7B9C-605D-EDDB-550735AA3095}"/>
              </a:ext>
            </a:extLst>
          </p:cNvPr>
          <p:cNvSpPr txBox="1"/>
          <p:nvPr/>
        </p:nvSpPr>
        <p:spPr>
          <a:xfrm>
            <a:off x="1270187" y="550817"/>
            <a:ext cx="4132734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Перелистывая альбом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фотографиями детства,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грустью вспомните о былом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тех днях, когда были вместе.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же будите Вы хотеть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 время опять вернуться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 им маленьким песню спеть,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Щёчки д нежной губами коснуться.</a:t>
            </a:r>
          </a:p>
          <a:p>
            <a:pPr algn="ctr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пока в доме детский смех,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игрушек некуда деться,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на свете счастливее всех.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Берегите, пожалуйста детство!</a:t>
            </a:r>
          </a:p>
          <a:p>
            <a:pPr algn="ctr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Асадов</a:t>
            </a:r>
          </a:p>
          <a:p>
            <a:pPr algn="ctr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540FC5DF-D140-6E90-3BD0-35FF001F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56" y="5315634"/>
            <a:ext cx="5104488" cy="382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364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121</TotalTime>
  <Words>487</Words>
  <Application>Microsoft Office PowerPoint</Application>
  <PresentationFormat>Экран (4:3)</PresentationFormat>
  <Paragraphs>69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Calibri</vt:lpstr>
      <vt:lpstr>Century Gothic</vt:lpstr>
      <vt:lpstr>Garamond</vt:lpstr>
      <vt:lpstr>Times New Roman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Мария Губарева</dc:creator>
  <cp:lastModifiedBy>Мария Губарева</cp:lastModifiedBy>
  <cp:revision>2</cp:revision>
  <dcterms:created xsi:type="dcterms:W3CDTF">2025-03-03T08:44:12Z</dcterms:created>
  <dcterms:modified xsi:type="dcterms:W3CDTF">2025-03-03T10:49:56Z</dcterms:modified>
</cp:coreProperties>
</file>